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5" r:id="rId5"/>
    <p:sldMasterId id="2147483773" r:id="rId6"/>
    <p:sldMasterId id="2147483712" r:id="rId7"/>
    <p:sldMasterId id="2147483719" r:id="rId8"/>
    <p:sldMasterId id="2147483702" r:id="rId9"/>
  </p:sldMasterIdLst>
  <p:notesMasterIdLst>
    <p:notesMasterId r:id="rId23"/>
  </p:notesMasterIdLst>
  <p:handoutMasterIdLst>
    <p:handoutMasterId r:id="rId24"/>
  </p:handoutMasterIdLst>
  <p:sldIdLst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8" r:id="rId17"/>
    <p:sldId id="266" r:id="rId18"/>
    <p:sldId id="270" r:id="rId19"/>
    <p:sldId id="267" r:id="rId20"/>
    <p:sldId id="269" r:id="rId21"/>
    <p:sldId id="265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0197E-9BCA-4FFD-8F59-A9EF1B5F8FD2}" v="3" dt="2024-03-19T07:40:0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91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0922C-0997-4888-89DB-02BBF169CEB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902F95A-51EF-4489-8E59-5EFB0A8F1DD7}">
      <dgm:prSet phldrT="[Text]"/>
      <dgm:spPr/>
      <dgm:t>
        <a:bodyPr/>
        <a:lstStyle/>
        <a:p>
          <a:r>
            <a:rPr lang="sv-SE" dirty="0"/>
            <a:t>Träning</a:t>
          </a:r>
        </a:p>
      </dgm:t>
    </dgm:pt>
    <dgm:pt modelId="{39E8C9B5-1224-49E1-BEA8-38FC266B56CC}" type="parTrans" cxnId="{D908D87A-9F20-48B7-BC7A-0D5921A89EE5}">
      <dgm:prSet/>
      <dgm:spPr/>
      <dgm:t>
        <a:bodyPr/>
        <a:lstStyle/>
        <a:p>
          <a:endParaRPr lang="sv-SE"/>
        </a:p>
      </dgm:t>
    </dgm:pt>
    <dgm:pt modelId="{FF7C5FA6-1D14-4755-8DC8-D4C12FB0DC0F}" type="sibTrans" cxnId="{D908D87A-9F20-48B7-BC7A-0D5921A89EE5}">
      <dgm:prSet/>
      <dgm:spPr/>
      <dgm:t>
        <a:bodyPr/>
        <a:lstStyle/>
        <a:p>
          <a:endParaRPr lang="sv-SE"/>
        </a:p>
      </dgm:t>
    </dgm:pt>
    <dgm:pt modelId="{21F9212B-FB7E-4739-BBFD-DE146C99C384}">
      <dgm:prSet phldrT="[Text]"/>
      <dgm:spPr/>
      <dgm:t>
        <a:bodyPr/>
        <a:lstStyle/>
        <a:p>
          <a:r>
            <a:rPr lang="sv-SE" dirty="0"/>
            <a:t>Fysisk aktivitet</a:t>
          </a:r>
        </a:p>
      </dgm:t>
    </dgm:pt>
    <dgm:pt modelId="{4BD29B59-7CF5-46E2-B810-7D201303C4FE}" type="parTrans" cxnId="{7C7722F7-F910-429A-A53A-642BFBA894A3}">
      <dgm:prSet/>
      <dgm:spPr/>
      <dgm:t>
        <a:bodyPr/>
        <a:lstStyle/>
        <a:p>
          <a:endParaRPr lang="sv-SE"/>
        </a:p>
      </dgm:t>
    </dgm:pt>
    <dgm:pt modelId="{90F74336-95D6-4C5B-A501-FBCA70C9A24F}" type="sibTrans" cxnId="{7C7722F7-F910-429A-A53A-642BFBA894A3}">
      <dgm:prSet/>
      <dgm:spPr/>
      <dgm:t>
        <a:bodyPr/>
        <a:lstStyle/>
        <a:p>
          <a:endParaRPr lang="sv-SE"/>
        </a:p>
      </dgm:t>
    </dgm:pt>
    <dgm:pt modelId="{0933791F-4C1F-4BD7-93A9-31D4FC9638D6}">
      <dgm:prSet phldrT="[Text]"/>
      <dgm:spPr/>
      <dgm:t>
        <a:bodyPr/>
        <a:lstStyle/>
        <a:p>
          <a:r>
            <a:rPr lang="sv-SE" dirty="0"/>
            <a:t>Stillasittande</a:t>
          </a:r>
        </a:p>
      </dgm:t>
    </dgm:pt>
    <dgm:pt modelId="{4CC69AC3-C4E7-44ED-8BF2-A6C0240094EE}" type="parTrans" cxnId="{77A396A7-F1A5-4F27-8182-B0F01753AD19}">
      <dgm:prSet/>
      <dgm:spPr/>
      <dgm:t>
        <a:bodyPr/>
        <a:lstStyle/>
        <a:p>
          <a:endParaRPr lang="sv-SE"/>
        </a:p>
      </dgm:t>
    </dgm:pt>
    <dgm:pt modelId="{96A3C9CF-0EB6-4D56-A6A9-74D952DDB7F6}" type="sibTrans" cxnId="{77A396A7-F1A5-4F27-8182-B0F01753AD19}">
      <dgm:prSet/>
      <dgm:spPr/>
      <dgm:t>
        <a:bodyPr/>
        <a:lstStyle/>
        <a:p>
          <a:endParaRPr lang="sv-SE"/>
        </a:p>
      </dgm:t>
    </dgm:pt>
    <dgm:pt modelId="{E73E7705-A530-48E8-BE53-9D980FC7417F}" type="pres">
      <dgm:prSet presAssocID="{0E90922C-0997-4888-89DB-02BBF169CEBE}" presName="compositeShape" presStyleCnt="0">
        <dgm:presLayoutVars>
          <dgm:dir/>
          <dgm:resizeHandles/>
        </dgm:presLayoutVars>
      </dgm:prSet>
      <dgm:spPr/>
    </dgm:pt>
    <dgm:pt modelId="{9868F166-5951-4635-9666-DAC3CC11A5DC}" type="pres">
      <dgm:prSet presAssocID="{0E90922C-0997-4888-89DB-02BBF169CEBE}" presName="pyramid" presStyleLbl="node1" presStyleIdx="0" presStyleCnt="1"/>
      <dgm:spPr/>
    </dgm:pt>
    <dgm:pt modelId="{F9B213FC-A52A-41A4-B9D4-33730B44EA18}" type="pres">
      <dgm:prSet presAssocID="{0E90922C-0997-4888-89DB-02BBF169CEBE}" presName="theList" presStyleCnt="0"/>
      <dgm:spPr/>
    </dgm:pt>
    <dgm:pt modelId="{1B6F87F4-17B6-4C88-BBB5-A772F777D927}" type="pres">
      <dgm:prSet presAssocID="{C902F95A-51EF-4489-8E59-5EFB0A8F1DD7}" presName="aNode" presStyleLbl="fgAcc1" presStyleIdx="0" presStyleCnt="3">
        <dgm:presLayoutVars>
          <dgm:bulletEnabled val="1"/>
        </dgm:presLayoutVars>
      </dgm:prSet>
      <dgm:spPr/>
    </dgm:pt>
    <dgm:pt modelId="{524A5FC3-A24B-45D7-9C68-B224D8F64B45}" type="pres">
      <dgm:prSet presAssocID="{C902F95A-51EF-4489-8E59-5EFB0A8F1DD7}" presName="aSpace" presStyleCnt="0"/>
      <dgm:spPr/>
    </dgm:pt>
    <dgm:pt modelId="{4451D97F-A0D7-49C3-8D7F-CFAC907CD748}" type="pres">
      <dgm:prSet presAssocID="{21F9212B-FB7E-4739-BBFD-DE146C99C384}" presName="aNode" presStyleLbl="fgAcc1" presStyleIdx="1" presStyleCnt="3">
        <dgm:presLayoutVars>
          <dgm:bulletEnabled val="1"/>
        </dgm:presLayoutVars>
      </dgm:prSet>
      <dgm:spPr/>
    </dgm:pt>
    <dgm:pt modelId="{AE0F0C79-2DFB-452A-820A-485A1A9209E6}" type="pres">
      <dgm:prSet presAssocID="{21F9212B-FB7E-4739-BBFD-DE146C99C384}" presName="aSpace" presStyleCnt="0"/>
      <dgm:spPr/>
    </dgm:pt>
    <dgm:pt modelId="{9D442E1A-AEB8-4EBB-A156-864D7D532E56}" type="pres">
      <dgm:prSet presAssocID="{0933791F-4C1F-4BD7-93A9-31D4FC9638D6}" presName="aNode" presStyleLbl="fgAcc1" presStyleIdx="2" presStyleCnt="3">
        <dgm:presLayoutVars>
          <dgm:bulletEnabled val="1"/>
        </dgm:presLayoutVars>
      </dgm:prSet>
      <dgm:spPr/>
    </dgm:pt>
    <dgm:pt modelId="{25F14169-75AB-4602-BE20-9E6FE684A7E4}" type="pres">
      <dgm:prSet presAssocID="{0933791F-4C1F-4BD7-93A9-31D4FC9638D6}" presName="aSpace" presStyleCnt="0"/>
      <dgm:spPr/>
    </dgm:pt>
  </dgm:ptLst>
  <dgm:cxnLst>
    <dgm:cxn modelId="{145A760A-C669-4529-9F2D-41C8C59E3131}" type="presOf" srcId="{C902F95A-51EF-4489-8E59-5EFB0A8F1DD7}" destId="{1B6F87F4-17B6-4C88-BBB5-A772F777D927}" srcOrd="0" destOrd="0" presId="urn:microsoft.com/office/officeart/2005/8/layout/pyramid2"/>
    <dgm:cxn modelId="{8B381C0F-9D4D-4B1B-BC87-60D97D01490D}" type="presOf" srcId="{0E90922C-0997-4888-89DB-02BBF169CEBE}" destId="{E73E7705-A530-48E8-BE53-9D980FC7417F}" srcOrd="0" destOrd="0" presId="urn:microsoft.com/office/officeart/2005/8/layout/pyramid2"/>
    <dgm:cxn modelId="{4C7AB831-8229-4D2B-9ADE-F6B2EF3881BB}" type="presOf" srcId="{0933791F-4C1F-4BD7-93A9-31D4FC9638D6}" destId="{9D442E1A-AEB8-4EBB-A156-864D7D532E56}" srcOrd="0" destOrd="0" presId="urn:microsoft.com/office/officeart/2005/8/layout/pyramid2"/>
    <dgm:cxn modelId="{D908D87A-9F20-48B7-BC7A-0D5921A89EE5}" srcId="{0E90922C-0997-4888-89DB-02BBF169CEBE}" destId="{C902F95A-51EF-4489-8E59-5EFB0A8F1DD7}" srcOrd="0" destOrd="0" parTransId="{39E8C9B5-1224-49E1-BEA8-38FC266B56CC}" sibTransId="{FF7C5FA6-1D14-4755-8DC8-D4C12FB0DC0F}"/>
    <dgm:cxn modelId="{77A396A7-F1A5-4F27-8182-B0F01753AD19}" srcId="{0E90922C-0997-4888-89DB-02BBF169CEBE}" destId="{0933791F-4C1F-4BD7-93A9-31D4FC9638D6}" srcOrd="2" destOrd="0" parTransId="{4CC69AC3-C4E7-44ED-8BF2-A6C0240094EE}" sibTransId="{96A3C9CF-0EB6-4D56-A6A9-74D952DDB7F6}"/>
    <dgm:cxn modelId="{EA6EA5E6-B764-4CB2-8972-7E68EDEC17C5}" type="presOf" srcId="{21F9212B-FB7E-4739-BBFD-DE146C99C384}" destId="{4451D97F-A0D7-49C3-8D7F-CFAC907CD748}" srcOrd="0" destOrd="0" presId="urn:microsoft.com/office/officeart/2005/8/layout/pyramid2"/>
    <dgm:cxn modelId="{7C7722F7-F910-429A-A53A-642BFBA894A3}" srcId="{0E90922C-0997-4888-89DB-02BBF169CEBE}" destId="{21F9212B-FB7E-4739-BBFD-DE146C99C384}" srcOrd="1" destOrd="0" parTransId="{4BD29B59-7CF5-46E2-B810-7D201303C4FE}" sibTransId="{90F74336-95D6-4C5B-A501-FBCA70C9A24F}"/>
    <dgm:cxn modelId="{07C172A7-658E-4FF0-A517-F8C02937C174}" type="presParOf" srcId="{E73E7705-A530-48E8-BE53-9D980FC7417F}" destId="{9868F166-5951-4635-9666-DAC3CC11A5DC}" srcOrd="0" destOrd="0" presId="urn:microsoft.com/office/officeart/2005/8/layout/pyramid2"/>
    <dgm:cxn modelId="{8F210910-F666-4B7C-AE3D-CFAFA5A2EBF6}" type="presParOf" srcId="{E73E7705-A530-48E8-BE53-9D980FC7417F}" destId="{F9B213FC-A52A-41A4-B9D4-33730B44EA18}" srcOrd="1" destOrd="0" presId="urn:microsoft.com/office/officeart/2005/8/layout/pyramid2"/>
    <dgm:cxn modelId="{D1DBF4E3-8044-4CF1-AFD6-F0DC32E64555}" type="presParOf" srcId="{F9B213FC-A52A-41A4-B9D4-33730B44EA18}" destId="{1B6F87F4-17B6-4C88-BBB5-A772F777D927}" srcOrd="0" destOrd="0" presId="urn:microsoft.com/office/officeart/2005/8/layout/pyramid2"/>
    <dgm:cxn modelId="{D7C325B0-A866-4BB0-8551-296DB0A66B63}" type="presParOf" srcId="{F9B213FC-A52A-41A4-B9D4-33730B44EA18}" destId="{524A5FC3-A24B-45D7-9C68-B224D8F64B45}" srcOrd="1" destOrd="0" presId="urn:microsoft.com/office/officeart/2005/8/layout/pyramid2"/>
    <dgm:cxn modelId="{ABC101E5-E7ED-4884-88E5-B16886E3DFC1}" type="presParOf" srcId="{F9B213FC-A52A-41A4-B9D4-33730B44EA18}" destId="{4451D97F-A0D7-49C3-8D7F-CFAC907CD748}" srcOrd="2" destOrd="0" presId="urn:microsoft.com/office/officeart/2005/8/layout/pyramid2"/>
    <dgm:cxn modelId="{B3813612-440B-4DF8-95AC-CB7BAF3CEAB5}" type="presParOf" srcId="{F9B213FC-A52A-41A4-B9D4-33730B44EA18}" destId="{AE0F0C79-2DFB-452A-820A-485A1A9209E6}" srcOrd="3" destOrd="0" presId="urn:microsoft.com/office/officeart/2005/8/layout/pyramid2"/>
    <dgm:cxn modelId="{C48AA748-5D86-4EDB-9696-7E5C884CE8EB}" type="presParOf" srcId="{F9B213FC-A52A-41A4-B9D4-33730B44EA18}" destId="{9D442E1A-AEB8-4EBB-A156-864D7D532E56}" srcOrd="4" destOrd="0" presId="urn:microsoft.com/office/officeart/2005/8/layout/pyramid2"/>
    <dgm:cxn modelId="{0DEDB9D8-C27E-4D15-8FD3-DB3B0747FDB9}" type="presParOf" srcId="{F9B213FC-A52A-41A4-B9D4-33730B44EA18}" destId="{25F14169-75AB-4602-BE20-9E6FE684A7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8F166-5951-4635-9666-DAC3CC11A5DC}">
      <dsp:nvSpPr>
        <dsp:cNvPr id="0" name=""/>
        <dsp:cNvSpPr/>
      </dsp:nvSpPr>
      <dsp:spPr>
        <a:xfrm>
          <a:off x="1755179" y="0"/>
          <a:ext cx="4103687" cy="41036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87F4-17B6-4C88-BBB5-A772F777D927}">
      <dsp:nvSpPr>
        <dsp:cNvPr id="0" name=""/>
        <dsp:cNvSpPr/>
      </dsp:nvSpPr>
      <dsp:spPr>
        <a:xfrm>
          <a:off x="3807023" y="412572"/>
          <a:ext cx="2667396" cy="971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Träning</a:t>
          </a:r>
        </a:p>
      </dsp:txBody>
      <dsp:txXfrm>
        <a:off x="3854444" y="459993"/>
        <a:ext cx="2572554" cy="876577"/>
      </dsp:txXfrm>
    </dsp:sp>
    <dsp:sp modelId="{4451D97F-A0D7-49C3-8D7F-CFAC907CD748}">
      <dsp:nvSpPr>
        <dsp:cNvPr id="0" name=""/>
        <dsp:cNvSpPr/>
      </dsp:nvSpPr>
      <dsp:spPr>
        <a:xfrm>
          <a:off x="3807023" y="1505419"/>
          <a:ext cx="2667396" cy="971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Fysisk aktivitet</a:t>
          </a:r>
        </a:p>
      </dsp:txBody>
      <dsp:txXfrm>
        <a:off x="3854444" y="1552840"/>
        <a:ext cx="2572554" cy="876577"/>
      </dsp:txXfrm>
    </dsp:sp>
    <dsp:sp modelId="{9D442E1A-AEB8-4EBB-A156-864D7D532E56}">
      <dsp:nvSpPr>
        <dsp:cNvPr id="0" name=""/>
        <dsp:cNvSpPr/>
      </dsp:nvSpPr>
      <dsp:spPr>
        <a:xfrm>
          <a:off x="3807023" y="2598267"/>
          <a:ext cx="2667396" cy="971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dirty="0"/>
            <a:t>Stillasittande</a:t>
          </a:r>
        </a:p>
      </dsp:txBody>
      <dsp:txXfrm>
        <a:off x="3854444" y="2645688"/>
        <a:ext cx="2572554" cy="8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F134-0BBA-4269-943B-9BAD9ABD1DE4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083F-E1C4-4DE3-A31D-C6A1D6DECF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51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F8DC2-1DD8-49BC-A216-B09D2294E1D8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C6D2-939D-48D2-A55F-2522CDF1D0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677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C6D2-939D-48D2-A55F-2522CDF1D0B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2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889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229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51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0069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40647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63624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3870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237114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22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046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16195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47241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1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534191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673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354724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6605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  <a:noFill/>
        </p:spPr>
        <p:txBody>
          <a:bodyPr bIns="0" anchor="b" anchorCtr="0"/>
          <a:lstStyle>
            <a:lvl1pPr algn="l">
              <a:lnSpc>
                <a:spcPts val="4200"/>
              </a:lnSpc>
              <a:defRPr b="0" cap="none" spc="0">
                <a:ln>
                  <a:noFill/>
                </a:ln>
                <a:solidFill>
                  <a:srgbClr val="7F7F7F"/>
                </a:solidFill>
                <a:effectLst/>
              </a:defRPr>
            </a:lvl1pPr>
          </a:lstStyle>
          <a:p>
            <a:r>
              <a:rPr kumimoji="0" lang="sv-SE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19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5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10522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124224"/>
            <a:ext cx="8229600" cy="51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68313" y="88342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64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42800" y="4365104"/>
            <a:ext cx="8229600" cy="165618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42800" y="3286800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ctr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7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7801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algn="l">
              <a:lnSpc>
                <a:spcPts val="4200"/>
              </a:lnSpc>
              <a:defRPr sz="4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sz="half" idx="10"/>
          </p:nvPr>
        </p:nvSpPr>
        <p:spPr>
          <a:xfrm>
            <a:off x="4658400" y="2039839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000" y="2050792"/>
            <a:ext cx="4038600" cy="41145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760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948264" y="602128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  <a:prstGeom prst="rect">
            <a:avLst/>
          </a:prstGeom>
        </p:spPr>
        <p:txBody>
          <a:bodyPr bIns="0" anchor="b" anchorCtr="0"/>
          <a:lstStyle>
            <a:lvl1pPr algn="l">
              <a:lnSpc>
                <a:spcPts val="42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061617"/>
            <a:ext cx="8229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05881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56" r:id="rId3"/>
    <p:sldLayoutId id="2147483748" r:id="rId4"/>
    <p:sldLayoutId id="2147483750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5049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69" r:id="rId3"/>
    <p:sldLayoutId id="2147483754" r:id="rId4"/>
    <p:sldLayoutId id="214748376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12853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196856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369615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70" r:id="rId3"/>
    <p:sldLayoutId id="2147483759" r:id="rId4"/>
    <p:sldLayoutId id="21474837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724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6125722"/>
            <a:ext cx="1391040" cy="32335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</p:spTree>
    <p:extLst>
      <p:ext uri="{BB962C8B-B14F-4D97-AF65-F5344CB8AC3E}">
        <p14:creationId xmlns:p14="http://schemas.microsoft.com/office/powerpoint/2010/main" val="207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1" r:id="rId3"/>
    <p:sldLayoutId id="2147483764" r:id="rId4"/>
    <p:sldLayoutId id="21474837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7956376" y="6597650"/>
            <a:ext cx="86469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altLang="sv-SE" sz="1000" b="1" dirty="0">
                <a:solidFill>
                  <a:schemeClr val="bg1"/>
                </a:solidFill>
                <a:latin typeface="Calibri" pitchFamily="34" charset="0"/>
              </a:rPr>
              <a:t>www.rvn.se</a:t>
            </a:r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468000" y="1051200"/>
            <a:ext cx="82296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468000" y="2206800"/>
            <a:ext cx="82296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77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200" b="0" kern="1200" cap="none" spc="0">
          <a:ln>
            <a:noFill/>
          </a:ln>
          <a:solidFill>
            <a:srgbClr val="7F7F7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fonden.se/om-cancer/leva-med-cancer/traning-och-cancer" TargetMode="External"/><Relationship Id="rId7" Type="http://schemas.openxmlformats.org/officeDocument/2006/relationships/hyperlink" Target="https://www.amazon.co.uk/Under-Knife-Lessons-Operating-Theatre-ebook/dp/B0BRPQLH6X" TargetMode="External"/><Relationship Id="rId2" Type="http://schemas.openxmlformats.org/officeDocument/2006/relationships/hyperlink" Target="https://www.1177.se/Vasternorrland/sjukdomar--besvar/cancer/att-leva-med-cancer/fysisk-aktivitet-och-fysioterapi-vid-canc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yss.se/wp-content/uploads/2017/09/Cancer.pdf" TargetMode="External"/><Relationship Id="rId5" Type="http://schemas.openxmlformats.org/officeDocument/2006/relationships/hyperlink" Target="https://brostcancerforbundet.se/aktuellt/motion-gor-skillnad/" TargetMode="External"/><Relationship Id="rId4" Type="http://schemas.openxmlformats.org/officeDocument/2006/relationships/hyperlink" Target="https://www.fysioterapeuterna.se/globalassets/professionsutveckling/kompetensutveckling/levnadsvanor/brostcancer-a5-broschyrutskrif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cZopXwOXo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Andreas Lindström</a:t>
            </a:r>
          </a:p>
          <a:p>
            <a:r>
              <a:rPr lang="sv-SE" dirty="0"/>
              <a:t>Legitimerad fysioterapeut med specialkompetens inom lymfterapi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Fysisk aktivitet och bröstcancer</a:t>
            </a:r>
          </a:p>
        </p:txBody>
      </p:sp>
    </p:spTree>
    <p:extLst>
      <p:ext uri="{BB962C8B-B14F-4D97-AF65-F5344CB8AC3E}">
        <p14:creationId xmlns:p14="http://schemas.microsoft.com/office/powerpoint/2010/main" val="403095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9D3488-B765-2BAC-1DCB-2AF47475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Vårat  upplägg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0425BD-3CBC-2FBE-42C1-5365F2DA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Cykeluppvärmning  8 minuter 11-13 RPE</a:t>
            </a:r>
          </a:p>
          <a:p>
            <a:r>
              <a:rPr lang="sv-SE" dirty="0"/>
              <a:t>Cykelintervaller 3 x 3 minuter, 2 minuter vila mellan, 14-15 RPE</a:t>
            </a:r>
          </a:p>
          <a:p>
            <a:r>
              <a:rPr lang="sv-SE" dirty="0"/>
              <a:t>Cirkelträning 12 övningar x 2, 40 sekunder aktivt 20 sekunder vila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6AB5C1-117D-CD94-8AA2-A5EBAC2D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5" y="3715715"/>
            <a:ext cx="2445628" cy="1800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B81FF89-E0A1-3642-63A0-01D76048D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09" y="3715715"/>
            <a:ext cx="2544008" cy="180151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93CD36E-5BA5-3E30-AC5D-5549B9AC0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593" y="3708752"/>
            <a:ext cx="198053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05B3B4-0EEB-8D41-91E1-EAE10EAD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AB6B8D-E548-8D6A-CAEA-B5E97B269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12121"/>
                </a:solidFill>
                <a:effectLst/>
                <a:latin typeface="+mj-lt"/>
              </a:rPr>
              <a:t>Physical exercise during neoadjuvant chemotherapy for breast cancer as a mean to increase pathological complete response rates: Trial protocol of the randomized Neo-ACT trial</a:t>
            </a:r>
          </a:p>
          <a:p>
            <a:r>
              <a:rPr lang="en-US" b="1" dirty="0" err="1">
                <a:solidFill>
                  <a:srgbClr val="212121"/>
                </a:solidFill>
                <a:latin typeface="+mj-lt"/>
              </a:rPr>
              <a:t>Optitrain</a:t>
            </a:r>
            <a:r>
              <a:rPr lang="en-US" b="1" dirty="0">
                <a:solidFill>
                  <a:srgbClr val="212121"/>
                </a:solidFill>
                <a:latin typeface="+mj-lt"/>
              </a:rPr>
              <a:t> -&gt; </a:t>
            </a:r>
            <a:r>
              <a:rPr lang="en-US" b="1" i="0" dirty="0">
                <a:solidFill>
                  <a:srgbClr val="4A4A4A"/>
                </a:solidFill>
                <a:effectLst/>
                <a:latin typeface="+mj-lt"/>
              </a:rPr>
              <a:t>Implementing exercise in cancer care - a community based exercise program for people with cancer - </a:t>
            </a:r>
            <a:r>
              <a:rPr lang="en-US" b="1" i="0" dirty="0" err="1">
                <a:solidFill>
                  <a:srgbClr val="4A4A4A"/>
                </a:solidFill>
                <a:effectLst/>
                <a:latin typeface="+mj-lt"/>
              </a:rPr>
              <a:t>ExMed</a:t>
            </a:r>
            <a:r>
              <a:rPr lang="en-US" b="1" i="0" dirty="0">
                <a:solidFill>
                  <a:srgbClr val="4A4A4A"/>
                </a:solidFill>
                <a:effectLst/>
                <a:latin typeface="+mj-lt"/>
              </a:rPr>
              <a:t> Cancer</a:t>
            </a:r>
            <a:endParaRPr lang="en-US" b="1" dirty="0">
              <a:solidFill>
                <a:srgbClr val="212121"/>
              </a:solidFill>
              <a:latin typeface="+mj-lt"/>
            </a:endParaRPr>
          </a:p>
          <a:p>
            <a:r>
              <a:rPr lang="en-US" b="1" i="0" dirty="0">
                <a:solidFill>
                  <a:srgbClr val="212121"/>
                </a:solidFill>
                <a:effectLst/>
                <a:latin typeface="+mj-lt"/>
              </a:rPr>
              <a:t>Phys-Can</a:t>
            </a:r>
          </a:p>
          <a:p>
            <a:endParaRPr lang="en-US" b="1" i="0" dirty="0">
              <a:solidFill>
                <a:srgbClr val="212121"/>
              </a:solidFill>
              <a:effectLst/>
              <a:latin typeface="Merriweather" panose="020F0502020204030204" pitchFamily="2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15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2F6DF7-E2C8-79DA-6776-C86161DC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Take-Home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51B350-D327-49A5-6A93-30E23551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Mål! Varför gör du det du gör?</a:t>
            </a:r>
          </a:p>
          <a:p>
            <a:r>
              <a:rPr lang="sv-SE" dirty="0"/>
              <a:t>Kontrollera rörlighet efter strålning, inskränkning kan uppstå upp till ett år efter strålning</a:t>
            </a:r>
          </a:p>
          <a:p>
            <a:r>
              <a:rPr lang="sv-SE" dirty="0"/>
              <a:t>Fysisk aktivitet och träning minskar risken för lymfödem, Använd armen!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OBS! viktigt att samtala med behandlande läkare och/eller kontaktsköterska. Innan du börjar nya aktiviteter direkt efter diagnos.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774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CF917-4C6E-3592-5C17-C927333C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Användbara länkar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0D4657-651C-AC63-52DB-DD2C10B39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Fysisk aktivitet och fysioterapi vid cancer – 1177</a:t>
            </a:r>
            <a:endParaRPr lang="sv-SE" dirty="0"/>
          </a:p>
          <a:p>
            <a:r>
              <a:rPr lang="sv-SE" dirty="0">
                <a:hlinkClick r:id="rId3"/>
              </a:rPr>
              <a:t>Träning och cancer | Cancerfonden</a:t>
            </a:r>
            <a:endParaRPr lang="sv-SE" dirty="0"/>
          </a:p>
          <a:p>
            <a:r>
              <a:rPr lang="sv-SE" dirty="0">
                <a:hlinkClick r:id="rId4"/>
              </a:rPr>
              <a:t>brostcancer-a5-broschyrutskrift.pdf (fysioterapeuterna.se)</a:t>
            </a:r>
            <a:endParaRPr lang="sv-SE" dirty="0"/>
          </a:p>
          <a:p>
            <a:r>
              <a:rPr lang="sv-SE" dirty="0">
                <a:hlinkClick r:id="rId5"/>
              </a:rPr>
              <a:t>Motion gör skillnad | Bröstcancerförbundet (brostcancerforbundet.se)</a:t>
            </a:r>
            <a:endParaRPr lang="sv-SE" dirty="0"/>
          </a:p>
          <a:p>
            <a:r>
              <a:rPr lang="sv-SE" dirty="0">
                <a:hlinkClick r:id="rId6"/>
              </a:rPr>
              <a:t>Cancer.pdf (fyss.se)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Boktips</a:t>
            </a:r>
          </a:p>
          <a:p>
            <a:pPr algn="l"/>
            <a:r>
              <a:rPr lang="en-US" b="0" i="0" u="none" strike="noStrike" dirty="0">
                <a:solidFill>
                  <a:srgbClr val="1A0DAB"/>
                </a:solidFill>
                <a:effectLst/>
                <a:latin typeface="+mj-lt"/>
                <a:hlinkClick r:id="rId7"/>
              </a:rPr>
              <a:t>Under the Knife: Life Lessons from the Operating Theatre</a:t>
            </a:r>
          </a:p>
          <a:p>
            <a:pPr lvl="1"/>
            <a:r>
              <a:rPr lang="en-US" dirty="0">
                <a:solidFill>
                  <a:srgbClr val="1A0DAB"/>
                </a:solidFill>
                <a:latin typeface="+mj-lt"/>
                <a:hlinkClick r:id="rId7"/>
              </a:rPr>
              <a:t>Dr </a:t>
            </a:r>
            <a:r>
              <a:rPr lang="en-US" dirty="0" err="1">
                <a:solidFill>
                  <a:srgbClr val="1A0DAB"/>
                </a:solidFill>
                <a:latin typeface="+mj-lt"/>
                <a:hlinkClick r:id="rId7"/>
              </a:rPr>
              <a:t>liz</a:t>
            </a:r>
            <a:r>
              <a:rPr lang="en-US" dirty="0">
                <a:solidFill>
                  <a:srgbClr val="1A0DAB"/>
                </a:solidFill>
                <a:latin typeface="+mj-lt"/>
                <a:hlinkClick r:id="rId7"/>
              </a:rPr>
              <a:t> </a:t>
            </a:r>
            <a:r>
              <a:rPr lang="en-US" dirty="0" err="1">
                <a:solidFill>
                  <a:srgbClr val="1A0DAB"/>
                </a:solidFill>
                <a:latin typeface="+mj-lt"/>
                <a:hlinkClick r:id="rId7"/>
              </a:rPr>
              <a:t>O’Riordan</a:t>
            </a:r>
            <a:endParaRPr lang="en-US" b="0" i="0" u="none" strike="noStrike" dirty="0">
              <a:solidFill>
                <a:srgbClr val="1A0DAB"/>
              </a:solidFill>
              <a:effectLst/>
              <a:latin typeface="+mj-lt"/>
              <a:hlinkClick r:id="rId7"/>
            </a:endParaRPr>
          </a:p>
          <a:p>
            <a:pPr algn="l"/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7"/>
            </a:endParaRPr>
          </a:p>
          <a:p>
            <a:pPr algn="l"/>
            <a:endParaRPr 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2167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rörelse pyramid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EB4D09B7-5A77-E55C-47BF-75431C6CA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17762"/>
              </p:ext>
            </p:extLst>
          </p:nvPr>
        </p:nvGraphicFramePr>
        <p:xfrm>
          <a:off x="468313" y="2062163"/>
          <a:ext cx="8229600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73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8B183-C40F-6BA4-7A5C-27E17373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Stillasittande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6838A-E1D1-3895-65F0-44969448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inaktivitet (liggande, sittande, stående)</a:t>
            </a:r>
          </a:p>
          <a:p>
            <a:r>
              <a:rPr lang="sv-SE" dirty="0"/>
              <a:t>I samband med sjukdom kan inaktivitet vara lika viktigt som aktivitet</a:t>
            </a:r>
          </a:p>
          <a:p>
            <a:r>
              <a:rPr lang="sv-SE" dirty="0"/>
              <a:t>Energihink, Aktivitetsdagbok!</a:t>
            </a:r>
          </a:p>
          <a:p>
            <a:endParaRPr lang="sv-SE" dirty="0"/>
          </a:p>
        </p:txBody>
      </p:sp>
      <p:pic>
        <p:nvPicPr>
          <p:cNvPr id="1026" name="Picture 2" descr="945 Old Woman Lying On Sofa Stock Photos, High-Res Pictures, and Images -  Getty Images">
            <a:extLst>
              <a:ext uri="{FF2B5EF4-FFF2-40B4-BE49-F238E27FC236}">
                <a16:creationId xmlns:a16="http://schemas.microsoft.com/office/drawing/2014/main" id="{F634E049-BF26-9193-D0AD-19004818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626618" cy="175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EAD3F93-2ACC-8A79-2479-0B044C0BB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991003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09BF9-2B7B-7E40-4962-23858EE2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Fysisk 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ADD95E-61EA-E185-5767-026BAE31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Allt som höjer energiförbrukning från basnivå!</a:t>
            </a:r>
          </a:p>
          <a:p>
            <a:endParaRPr lang="sv-SE" dirty="0"/>
          </a:p>
        </p:txBody>
      </p:sp>
      <p:pic>
        <p:nvPicPr>
          <p:cNvPr id="4" name="Picture 4" descr="Fysisk aktivitet">
            <a:extLst>
              <a:ext uri="{FF2B5EF4-FFF2-40B4-BE49-F238E27FC236}">
                <a16:creationId xmlns:a16="http://schemas.microsoft.com/office/drawing/2014/main" id="{EB3A5AD0-C638-CBFF-7E0C-4AD93595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468282" cy="34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8 000+ bildbanksfoton, bilder och royaltyfria bilder med Dammsuga - iStock  | Städa, Verktygslåda, Städning">
            <a:extLst>
              <a:ext uri="{FF2B5EF4-FFF2-40B4-BE49-F238E27FC236}">
                <a16:creationId xmlns:a16="http://schemas.microsoft.com/office/drawing/2014/main" id="{F61C4EC4-808D-CAA9-52CA-0D7BFCC4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97" y="2792027"/>
            <a:ext cx="2050554" cy="13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nöskottning farligt för hjärtat - P4 Uppland | Sveriges Radio">
            <a:extLst>
              <a:ext uri="{FF2B5EF4-FFF2-40B4-BE49-F238E27FC236}">
                <a16:creationId xmlns:a16="http://schemas.microsoft.com/office/drawing/2014/main" id="{3BBBCEDA-B67D-6C7A-61B6-2F1FE2E1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36" y="3501008"/>
            <a:ext cx="2339752" cy="1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ädgårdarbete - Make Your Dream">
            <a:extLst>
              <a:ext uri="{FF2B5EF4-FFF2-40B4-BE49-F238E27FC236}">
                <a16:creationId xmlns:a16="http://schemas.microsoft.com/office/drawing/2014/main" id="{22975D30-7ADE-7E0E-DA0B-D784364A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97" y="4273478"/>
            <a:ext cx="2518787" cy="16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6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8A419-6676-68A9-165C-7B895F43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1F3D8-947C-C19E-41FB-42BFBA7E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Strukturerad fysisk aktivitet, med tid och plats, syfte och mål</a:t>
            </a:r>
          </a:p>
          <a:p>
            <a:r>
              <a:rPr lang="sv-SE" dirty="0"/>
              <a:t>All träning är fysisk aktivitet men all fysisk aktivitet är inte träning </a:t>
            </a:r>
          </a:p>
          <a:p>
            <a:endParaRPr lang="sv-SE" dirty="0"/>
          </a:p>
        </p:txBody>
      </p:sp>
      <p:pic>
        <p:nvPicPr>
          <p:cNvPr id="2050" name="Picture 2" descr="Borg skala - Active Education">
            <a:extLst>
              <a:ext uri="{FF2B5EF4-FFF2-40B4-BE49-F238E27FC236}">
                <a16:creationId xmlns:a16="http://schemas.microsoft.com/office/drawing/2014/main" id="{94A7CD2A-5DA6-997F-9D36-9901DED1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015306" cy="27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media 3" title="You Must Watch This Kettlebell Christmas Commercial">
            <a:hlinkClick r:id="" action="ppaction://media"/>
            <a:extLst>
              <a:ext uri="{FF2B5EF4-FFF2-40B4-BE49-F238E27FC236}">
                <a16:creationId xmlns:a16="http://schemas.microsoft.com/office/drawing/2014/main" id="{65F5CDBF-E0AC-C8DE-65FD-0354DB48B8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32040" y="371703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CC6F1-F4B9-273D-9AE1-6DE4F00F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</p:spPr>
        <p:txBody>
          <a:bodyPr anchor="b">
            <a:normAutofit/>
          </a:bodyPr>
          <a:lstStyle/>
          <a:p>
            <a:r>
              <a:rPr lang="sv-SE" dirty="0"/>
              <a:t>Vad rekommenderas?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681D8D-6A6E-4FE8-5CCC-6D1C3C2E1E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58400" y="2050792"/>
            <a:ext cx="4038600" cy="4114512"/>
          </a:xfrm>
        </p:spPr>
        <p:txBody>
          <a:bodyPr/>
          <a:lstStyle/>
          <a:p>
            <a:r>
              <a:rPr lang="en-US" dirty="0"/>
              <a:t>150–300-minuter </a:t>
            </a:r>
            <a:r>
              <a:rPr lang="en-US" dirty="0" err="1"/>
              <a:t>fysisk</a:t>
            </a:r>
            <a:r>
              <a:rPr lang="en-US" dirty="0"/>
              <a:t> </a:t>
            </a:r>
            <a:r>
              <a:rPr lang="en-US" dirty="0" err="1"/>
              <a:t>aktivitet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måttlig</a:t>
            </a:r>
            <a:r>
              <a:rPr lang="en-US" dirty="0"/>
              <a:t> </a:t>
            </a:r>
            <a:r>
              <a:rPr lang="en-US" dirty="0" err="1"/>
              <a:t>intensistet</a:t>
            </a:r>
            <a:r>
              <a:rPr lang="en-US" dirty="0"/>
              <a:t>, 3-5 </a:t>
            </a:r>
            <a:r>
              <a:rPr lang="en-US" dirty="0" err="1"/>
              <a:t>gånger</a:t>
            </a:r>
            <a:r>
              <a:rPr lang="en-US" dirty="0"/>
              <a:t>/</a:t>
            </a:r>
            <a:r>
              <a:rPr lang="en-US" dirty="0" err="1"/>
              <a:t>vecka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styrketräningspass</a:t>
            </a:r>
            <a:r>
              <a:rPr lang="en-US" dirty="0"/>
              <a:t>, </a:t>
            </a:r>
            <a:r>
              <a:rPr lang="en-US" dirty="0" err="1"/>
              <a:t>stora</a:t>
            </a:r>
            <a:r>
              <a:rPr lang="en-US" dirty="0"/>
              <a:t> </a:t>
            </a:r>
            <a:r>
              <a:rPr lang="en-US" dirty="0" err="1"/>
              <a:t>musklegrupper</a:t>
            </a:r>
            <a:r>
              <a:rPr lang="en-US" dirty="0"/>
              <a:t>. 50-75 </a:t>
            </a:r>
            <a:r>
              <a:rPr lang="en-US" dirty="0" err="1"/>
              <a:t>Minuter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Balansträning</a:t>
            </a:r>
            <a:r>
              <a:rPr lang="en-US" dirty="0"/>
              <a:t> </a:t>
            </a:r>
            <a:r>
              <a:rPr lang="en-US" dirty="0" err="1"/>
              <a:t>över</a:t>
            </a:r>
            <a:r>
              <a:rPr lang="en-US" dirty="0"/>
              <a:t> 65 </a:t>
            </a:r>
            <a:r>
              <a:rPr lang="en-US" dirty="0" err="1"/>
              <a:t>år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ABCD8DB-A32C-7EF8-896D-F8AC74C9A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000" y="3005864"/>
            <a:ext cx="4038600" cy="2204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77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C06E7-DD27-DDB7-B25F-6DAEB87F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br>
              <a:rPr lang="sv-SE" dirty="0"/>
            </a:br>
            <a:r>
              <a:rPr lang="sv-SE" sz="3200" dirty="0"/>
              <a:t>Varför rörelse? Innan, operation, efter behandling/operation och kronisk sjukdom.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75890A-57D7-6BDA-E878-F91D5F0D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Innan operation träna i den mån som fungerar, testa gärna rörlighetsövningar och få en uppfattning om vad du vill tillbaka till</a:t>
            </a:r>
          </a:p>
          <a:p>
            <a:r>
              <a:rPr lang="sv-SE" dirty="0"/>
              <a:t>Direkt efter operation, cirkulation, rörlighetsövningar 3 v, undvik tyngre aktiviteter såsom snöröjning, gymträning etc. OBS, strama och sträcka går bra MEN det ska inte göra ont, </a:t>
            </a:r>
          </a:p>
          <a:p>
            <a:r>
              <a:rPr lang="sv-SE" dirty="0"/>
              <a:t>Vid kärlsträngsproblematik hjälper inte det att stretcha, då kan övningar behöva anpassas.</a:t>
            </a:r>
          </a:p>
          <a:p>
            <a:r>
              <a:rPr lang="sv-SE" dirty="0"/>
              <a:t>Efter 3v, Succesiv återgång till det vanliga. OBS att vid strålning kan axelrörlighet minska upp till ett år efter strålning.</a:t>
            </a:r>
          </a:p>
          <a:p>
            <a:r>
              <a:rPr lang="sv-SE" dirty="0"/>
              <a:t>Vid kronisk sjukdom, ännu viktigare med mål? Vad tycker du är roligt?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22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EA057-E7D5-98D9-2776-78FC3111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Fysisk aktivitet och lymfödem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AB44FA-C14D-E8BC-6E83-61EAA6EC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Efter bröstcanceroperation har det visat sig att många rör sig mindre.</a:t>
            </a:r>
          </a:p>
          <a:p>
            <a:r>
              <a:rPr lang="sv-SE" dirty="0"/>
              <a:t>Viktuppgång och inaktivitet båda stora riskfaktorer i utveckling av lymfödem</a:t>
            </a:r>
          </a:p>
          <a:p>
            <a:r>
              <a:rPr lang="sv-SE" dirty="0"/>
              <a:t>Fysisk aktivitet och träning har visat sig minska risken att utveckla lymfödem, sker en direkt ödemökning men en långvarig reduktion.</a:t>
            </a:r>
          </a:p>
          <a:p>
            <a:r>
              <a:rPr lang="sv-SE" dirty="0"/>
              <a:t>Om du har ett lymfödem och funderar kring träning är du fri att ta kontakt med lymfterapeut inom regionen!</a:t>
            </a:r>
          </a:p>
        </p:txBody>
      </p:sp>
    </p:spTree>
    <p:extLst>
      <p:ext uri="{BB962C8B-B14F-4D97-AF65-F5344CB8AC3E}">
        <p14:creationId xmlns:p14="http://schemas.microsoft.com/office/powerpoint/2010/main" val="339756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11150-28C1-0536-C141-AEBD637A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rörelse?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CF5150-58A6-1DDA-EF0A-8CB1D32B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Promenader Gärna Stavgång</a:t>
            </a:r>
          </a:p>
          <a:p>
            <a:r>
              <a:rPr lang="sv-SE" dirty="0"/>
              <a:t>Kondition (cykel, löpning etc.)</a:t>
            </a:r>
          </a:p>
          <a:p>
            <a:r>
              <a:rPr lang="sv-SE" dirty="0"/>
              <a:t>Vattengympa</a:t>
            </a:r>
          </a:p>
          <a:p>
            <a:r>
              <a:rPr lang="sv-SE" dirty="0"/>
              <a:t>Styrketräning</a:t>
            </a:r>
          </a:p>
          <a:p>
            <a:r>
              <a:rPr lang="sv-SE" dirty="0"/>
              <a:t>Yoga</a:t>
            </a:r>
          </a:p>
          <a:p>
            <a:r>
              <a:rPr lang="sv-SE" dirty="0"/>
              <a:t>Thai-Chi</a:t>
            </a:r>
          </a:p>
          <a:p>
            <a:r>
              <a:rPr lang="sv-SE" dirty="0"/>
              <a:t>M.M</a:t>
            </a:r>
          </a:p>
          <a:p>
            <a:pPr marL="0" indent="0">
              <a:buNone/>
            </a:pPr>
            <a:r>
              <a:rPr lang="sv-SE" dirty="0"/>
              <a:t>Om du inte har </a:t>
            </a:r>
            <a:r>
              <a:rPr lang="sv-SE" dirty="0" err="1"/>
              <a:t>träningsvana</a:t>
            </a:r>
            <a:r>
              <a:rPr lang="sv-SE" dirty="0"/>
              <a:t> sedan tidigare ta gärna kontakt med fysioterapeut eller annan kunnig inom området innan du börjar tyngre styrketräning</a:t>
            </a:r>
          </a:p>
        </p:txBody>
      </p:sp>
      <p:pic>
        <p:nvPicPr>
          <p:cNvPr id="4" name="Picture 2" descr="Borg skala - Active Education">
            <a:extLst>
              <a:ext uri="{FF2B5EF4-FFF2-40B4-BE49-F238E27FC236}">
                <a16:creationId xmlns:a16="http://schemas.microsoft.com/office/drawing/2014/main" id="{142B9BD2-EB6D-677F-A418-8A1ED139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77637"/>
            <a:ext cx="2015306" cy="27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10390"/>
      </p:ext>
    </p:extLst>
  </p:cSld>
  <p:clrMapOvr>
    <a:masterClrMapping/>
  </p:clrMapOvr>
</p:sld>
</file>

<file path=ppt/theme/theme1.xml><?xml version="1.0" encoding="utf-8"?>
<a:theme xmlns:a="http://schemas.openxmlformats.org/drawingml/2006/main" name="RVN Blå (Standard)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CEF26347-2EBB-4F56-BC0C-0ED248B395F5}"/>
    </a:ext>
  </a:extLst>
</a:theme>
</file>

<file path=ppt/theme/theme2.xml><?xml version="1.0" encoding="utf-8"?>
<a:theme xmlns:a="http://schemas.openxmlformats.org/drawingml/2006/main" name="RVN Grön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AC8F0FAD-47C7-49FD-895A-B0C52AFA1F18}"/>
    </a:ext>
  </a:extLst>
</a:theme>
</file>

<file path=ppt/theme/theme3.xml><?xml version="1.0" encoding="utf-8"?>
<a:theme xmlns:a="http://schemas.openxmlformats.org/drawingml/2006/main" name="RVN Gul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E51C29E-171E-45D7-AC17-76E4FA541FCC}"/>
    </a:ext>
  </a:extLst>
</a:theme>
</file>

<file path=ppt/theme/theme4.xml><?xml version="1.0" encoding="utf-8"?>
<a:theme xmlns:a="http://schemas.openxmlformats.org/drawingml/2006/main" name="RVN Lila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4CAA1931-D01A-4275-B55E-BB46355E4A88}"/>
    </a:ext>
  </a:extLst>
</a:theme>
</file>

<file path=ppt/theme/theme5.xml><?xml version="1.0" encoding="utf-8"?>
<a:theme xmlns:a="http://schemas.openxmlformats.org/drawingml/2006/main" name="RVN Orange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28AD6BA9-3606-484D-A330-0F9E90D241B3}"/>
    </a:ext>
  </a:extLst>
</a:theme>
</file>

<file path=ppt/theme/theme6.xml><?xml version="1.0" encoding="utf-8"?>
<a:theme xmlns:a="http://schemas.openxmlformats.org/drawingml/2006/main" name="RVN Blank med sidfot">
  <a:themeElements>
    <a:clrScheme name="RVN">
      <a:dk1>
        <a:srgbClr val="000000"/>
      </a:dk1>
      <a:lt1>
        <a:srgbClr val="FFFFFF"/>
      </a:lt1>
      <a:dk2>
        <a:srgbClr val="A19C97"/>
      </a:dk2>
      <a:lt2>
        <a:srgbClr val="E7E5E4"/>
      </a:lt2>
      <a:accent1>
        <a:srgbClr val="009FE3"/>
      </a:accent1>
      <a:accent2>
        <a:srgbClr val="95C11F"/>
      </a:accent2>
      <a:accent3>
        <a:srgbClr val="FFCC00"/>
      </a:accent3>
      <a:accent4>
        <a:srgbClr val="954B97"/>
      </a:accent4>
      <a:accent5>
        <a:srgbClr val="EB6209"/>
      </a:accent5>
      <a:accent6>
        <a:srgbClr val="E8308A"/>
      </a:accent6>
      <a:hlink>
        <a:srgbClr val="005CA9"/>
      </a:hlink>
      <a:folHlink>
        <a:srgbClr val="954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0EF50-DFFB-4B45-9C4A-88CB1F431C99}" vid="{FF2255BA-94E9-44FD-996C-8BC2930B6D45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3a4422-3c3a-438f-a032-623ffbe8c90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164579497484495FFE6D297651C21" ma:contentTypeVersion="2" ma:contentTypeDescription="Create a new document." ma:contentTypeScope="" ma:versionID="d22dbbe806a2e2b8b5d8cbdc10e6acd1">
  <xsd:schema xmlns:xsd="http://www.w3.org/2001/XMLSchema" xmlns:xs="http://www.w3.org/2001/XMLSchema" xmlns:p="http://schemas.microsoft.com/office/2006/metadata/properties" xmlns:ns2="f43a4422-3c3a-438f-a032-623ffbe8c904" targetNamespace="http://schemas.microsoft.com/office/2006/metadata/properties" ma:root="true" ma:fieldsID="d762db69803305e594ecbf5b76f33e68" ns2:_="">
    <xsd:import namespace="f43a4422-3c3a-438f-a032-623ffbe8c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a4422-3c3a-438f-a032-623ffbe8c9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0BC15-E58F-4798-B441-7B9BA92706E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43a4422-3c3a-438f-a032-623ffbe8c90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51EED2-69C7-4265-81C4-A1F87D13AF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4E6E8-8D15-4BAB-8C81-84698CD34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a4422-3c3a-438f-a032-623ffbe8c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RVN Powerpoint Mall</Template>
  <TotalTime>1853</TotalTime>
  <Words>532</Words>
  <Application>Microsoft Office PowerPoint</Application>
  <PresentationFormat>Bildspel på skärmen (4:3)</PresentationFormat>
  <Paragraphs>67</Paragraphs>
  <Slides>13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arial</vt:lpstr>
      <vt:lpstr>Calibri</vt:lpstr>
      <vt:lpstr>Merriweather</vt:lpstr>
      <vt:lpstr>RVN Blå (Standard)</vt:lpstr>
      <vt:lpstr>RVN Grön</vt:lpstr>
      <vt:lpstr>RVN Gul</vt:lpstr>
      <vt:lpstr>RVN Lila</vt:lpstr>
      <vt:lpstr>RVN Orange</vt:lpstr>
      <vt:lpstr>RVN Blank med sidfot</vt:lpstr>
      <vt:lpstr>Fysisk aktivitet och bröstcancer</vt:lpstr>
      <vt:lpstr>En rörelse pyramid</vt:lpstr>
      <vt:lpstr>Stillasittande</vt:lpstr>
      <vt:lpstr>Fysisk aktivitet</vt:lpstr>
      <vt:lpstr>Träning</vt:lpstr>
      <vt:lpstr>Vad rekommenderas?</vt:lpstr>
      <vt:lpstr>  Varför rörelse? Innan, operation, efter behandling/operation och kronisk sjukdom.</vt:lpstr>
      <vt:lpstr>Fysisk aktivitet och lymfödem</vt:lpstr>
      <vt:lpstr>Vilken rörelse?</vt:lpstr>
      <vt:lpstr>Vårat  upplägg</vt:lpstr>
      <vt:lpstr>Ny forskning</vt:lpstr>
      <vt:lpstr>Take-Home</vt:lpstr>
      <vt:lpstr>Användbara länkar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Fysisk aktivitet och bröstcancer</dc:title>
  <dc:creator>Andreas Lindström</dc:creator>
  <cp:lastModifiedBy>Maria Svensson</cp:lastModifiedBy>
  <cp:revision>2</cp:revision>
  <dcterms:created xsi:type="dcterms:W3CDTF">2024-03-18T07:06:17Z</dcterms:created>
  <dcterms:modified xsi:type="dcterms:W3CDTF">2024-03-20T07:22:29Z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0x010100C50164579497484495FFE6D297651C21</vt:lpwstr>
  </property>
</Properties>
</file>